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304" r:id="rId3"/>
    <p:sldId id="305" r:id="rId4"/>
    <p:sldId id="350" r:id="rId5"/>
    <p:sldId id="306" r:id="rId6"/>
    <p:sldId id="307" r:id="rId7"/>
    <p:sldId id="351" r:id="rId8"/>
    <p:sldId id="308" r:id="rId9"/>
    <p:sldId id="352" r:id="rId10"/>
    <p:sldId id="309" r:id="rId11"/>
    <p:sldId id="353" r:id="rId12"/>
    <p:sldId id="310" r:id="rId13"/>
    <p:sldId id="354" r:id="rId14"/>
    <p:sldId id="311" r:id="rId15"/>
    <p:sldId id="355" r:id="rId16"/>
    <p:sldId id="312" r:id="rId17"/>
    <p:sldId id="356" r:id="rId18"/>
    <p:sldId id="313" r:id="rId19"/>
    <p:sldId id="314" r:id="rId20"/>
    <p:sldId id="315" r:id="rId21"/>
    <p:sldId id="330" r:id="rId22"/>
    <p:sldId id="331" r:id="rId23"/>
    <p:sldId id="332" r:id="rId24"/>
    <p:sldId id="359" r:id="rId25"/>
    <p:sldId id="358" r:id="rId26"/>
    <p:sldId id="357" r:id="rId27"/>
    <p:sldId id="360" r:id="rId28"/>
    <p:sldId id="361" r:id="rId29"/>
    <p:sldId id="365" r:id="rId30"/>
    <p:sldId id="362" r:id="rId31"/>
    <p:sldId id="363" r:id="rId32"/>
    <p:sldId id="364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27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.ua/url?sa=t&amp;rct=j&amp;q=&amp;esrc=s&amp;source=web&amp;cd=3&amp;ved=0ahUKEwjBp9u_3PHKAhXDlCwKHctxC9gQFggoMAI&amp;url=https://en.wikipedia.org/wiki/Message_Transmission_Optimization_Mechanism&amp;usg=AFQjCNFHqz3-1itXbRVsAV9kvfmjVMKw3g&amp;sig2=PJgPCWOuQzZyuAWPgfOmEg&amp;bvm=bv.114195076,d.bGg&amp;cad=rja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047" y="291355"/>
            <a:ext cx="11107271" cy="784410"/>
          </a:xfrm>
        </p:spPr>
        <p:txBody>
          <a:bodyPr/>
          <a:lstStyle/>
          <a:p>
            <a:r>
              <a:rPr lang="en-US" sz="3600" dirty="0"/>
              <a:t>2</a:t>
            </a:r>
            <a:r>
              <a:rPr lang="en-US" sz="3600" dirty="0" smtClean="0"/>
              <a:t>. </a:t>
            </a:r>
            <a:r>
              <a:rPr lang="ru-RU" sz="3600" dirty="0"/>
              <a:t>Конфигурирование и хостинг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ru-RU" sz="3600" dirty="0" smtClean="0"/>
              <a:t>сервисов </a:t>
            </a:r>
            <a:r>
              <a:rPr lang="ru-RU" sz="3600" dirty="0"/>
              <a:t>WCF</a:t>
            </a: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9647" y="1447161"/>
            <a:ext cx="10232070" cy="502276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uk-UA" dirty="0" err="1"/>
              <a:t>Конечная</a:t>
            </a:r>
            <a:r>
              <a:rPr lang="uk-UA" dirty="0"/>
              <a:t> точка (</a:t>
            </a:r>
            <a:r>
              <a:rPr lang="en-US" dirty="0"/>
              <a:t>Endpoint</a:t>
            </a:r>
            <a:r>
              <a:rPr lang="en-US" dirty="0" smtClean="0"/>
              <a:t>)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/>
              <a:t>Адреса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Привязки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Хостинг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 smtClean="0"/>
              <a:t>хостинга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err="1"/>
              <a:t>Автохостинг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ru-RU" dirty="0" smtClean="0"/>
              <a:t>Домашнее задание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2</a:t>
            </a:r>
            <a:r>
              <a:rPr lang="en-US" dirty="0" smtClean="0"/>
              <a:t>. </a:t>
            </a:r>
            <a:r>
              <a:rPr lang="uk-UA" dirty="0"/>
              <a:t>Адреса </a:t>
            </a:r>
            <a:r>
              <a:rPr lang="en-US" dirty="0"/>
              <a:t>MSMQ</a:t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141" t="21753" r="18753" b="17533"/>
          <a:stretch/>
        </p:blipFill>
        <p:spPr>
          <a:xfrm>
            <a:off x="629169" y="1270637"/>
            <a:ext cx="10850137" cy="49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uk-UA" dirty="0"/>
              <a:t>Адреса </a:t>
            </a:r>
            <a:r>
              <a:rPr lang="en-US" dirty="0"/>
              <a:t>MSMQ</a:t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err="1" smtClean="0"/>
              <a:t>Адресса</a:t>
            </a:r>
            <a:r>
              <a:rPr lang="uk-UA" sz="2400" b="1" dirty="0" smtClean="0"/>
              <a:t> </a:t>
            </a:r>
            <a:r>
              <a:rPr lang="en-US" sz="2400" b="1" dirty="0" smtClean="0"/>
              <a:t>MSMQ</a:t>
            </a:r>
          </a:p>
          <a:p>
            <a:pPr marL="0" indent="0">
              <a:buFont typeface="Wingdings 3" charset="2"/>
              <a:buNone/>
            </a:pPr>
            <a:r>
              <a:rPr lang="en-US" sz="2400" b="1" dirty="0" smtClean="0"/>
              <a:t>MSMQ</a:t>
            </a:r>
            <a:r>
              <a:rPr lang="en-US" sz="2400" dirty="0" smtClean="0"/>
              <a:t> – </a:t>
            </a:r>
            <a:r>
              <a:rPr lang="ru-RU" sz="2400" dirty="0" smtClean="0"/>
              <a:t>это </a:t>
            </a:r>
            <a:r>
              <a:rPr lang="uk-UA" sz="2400" dirty="0" smtClean="0"/>
              <a:t>технолог</a:t>
            </a:r>
            <a:r>
              <a:rPr lang="ru-RU" sz="2400" dirty="0" err="1" smtClean="0"/>
              <a:t>ия</a:t>
            </a:r>
            <a:r>
              <a:rPr lang="ru-RU" sz="2400" dirty="0" smtClean="0"/>
              <a:t> </a:t>
            </a:r>
            <a:r>
              <a:rPr lang="en-US" sz="2400" b="1" dirty="0" smtClean="0"/>
              <a:t>Microsoft</a:t>
            </a:r>
            <a:r>
              <a:rPr lang="en-US" sz="2400" dirty="0" smtClean="0"/>
              <a:t>, </a:t>
            </a:r>
            <a:r>
              <a:rPr lang="ru-RU" sz="2400" dirty="0" smtClean="0"/>
              <a:t>она позволяет возможности приложениям которые выполняются в разное время </a:t>
            </a:r>
            <a:r>
              <a:rPr lang="ru-RU" sz="2400" dirty="0" err="1" smtClean="0"/>
              <a:t>обмениватся</a:t>
            </a:r>
            <a:r>
              <a:rPr lang="ru-RU" sz="2400" dirty="0" smtClean="0"/>
              <a:t> </a:t>
            </a:r>
            <a:r>
              <a:rPr lang="ru-RU" sz="2400" dirty="0" err="1" smtClean="0"/>
              <a:t>ифнормацыей</a:t>
            </a:r>
            <a:r>
              <a:rPr lang="ru-RU" sz="2400" dirty="0" smtClean="0"/>
              <a:t>. Это аналог </a:t>
            </a:r>
            <a:r>
              <a:rPr lang="ru-RU" sz="2400" dirty="0" err="1" smtClean="0"/>
              <a:t>електронной</a:t>
            </a:r>
            <a:r>
              <a:rPr lang="ru-RU" sz="2400" dirty="0" smtClean="0"/>
              <a:t> </a:t>
            </a:r>
            <a:r>
              <a:rPr lang="ru-RU" sz="2400" dirty="0" err="1" smtClean="0"/>
              <a:t>пошты</a:t>
            </a:r>
            <a:r>
              <a:rPr lang="ru-RU" sz="2400" dirty="0" smtClean="0"/>
              <a:t> для приложений. </a:t>
            </a:r>
            <a:r>
              <a:rPr lang="en-US" sz="2400" b="1" dirty="0" smtClean="0"/>
              <a:t>MSMQ</a:t>
            </a:r>
            <a:r>
              <a:rPr lang="en-US" sz="2400" dirty="0" smtClean="0"/>
              <a:t> </a:t>
            </a:r>
            <a:r>
              <a:rPr lang="uk-UA" sz="2400" dirty="0" err="1" smtClean="0"/>
              <a:t>обеспечивает</a:t>
            </a:r>
            <a:r>
              <a:rPr lang="uk-UA" sz="2400" dirty="0" smtClean="0"/>
              <a:t> </a:t>
            </a:r>
            <a:r>
              <a:rPr lang="uk-UA" sz="2400" b="1" dirty="0" err="1" smtClean="0"/>
              <a:t>гарантированую</a:t>
            </a:r>
            <a:r>
              <a:rPr lang="uk-UA" sz="2400" dirty="0" smtClean="0"/>
              <a:t> доставку </a:t>
            </a:r>
            <a:r>
              <a:rPr lang="uk-UA" sz="2400" dirty="0" err="1" smtClean="0"/>
              <a:t>сообщений</a:t>
            </a:r>
            <a:r>
              <a:rPr lang="uk-UA" sz="2400" dirty="0" smtClean="0"/>
              <a:t>, </a:t>
            </a:r>
            <a:r>
              <a:rPr lang="ru-RU" sz="2400" b="1" dirty="0" err="1" smtClean="0"/>
              <a:t>эфективную</a:t>
            </a:r>
            <a:r>
              <a:rPr lang="ru-RU" sz="2400" dirty="0" smtClean="0"/>
              <a:t> </a:t>
            </a:r>
            <a:r>
              <a:rPr lang="ru-RU" sz="2400" b="1" dirty="0" err="1" smtClean="0"/>
              <a:t>маршрутизацыю</a:t>
            </a:r>
            <a:r>
              <a:rPr lang="ru-RU" sz="2400" dirty="0" smtClean="0"/>
              <a:t>, </a:t>
            </a:r>
            <a:r>
              <a:rPr lang="ru-RU" sz="2400" b="1" dirty="0" smtClean="0"/>
              <a:t>безопасность</a:t>
            </a:r>
            <a:r>
              <a:rPr lang="ru-RU" sz="2400" dirty="0" smtClean="0"/>
              <a:t> и передачу </a:t>
            </a:r>
            <a:r>
              <a:rPr lang="ru-RU" sz="2400" dirty="0" err="1" smtClean="0"/>
              <a:t>сообдений</a:t>
            </a:r>
            <a:r>
              <a:rPr lang="ru-RU" sz="2400" dirty="0" smtClean="0"/>
              <a:t> на </a:t>
            </a:r>
            <a:r>
              <a:rPr lang="ru-RU" sz="2400" dirty="0" err="1" smtClean="0"/>
              <a:t>основи</a:t>
            </a:r>
            <a:r>
              <a:rPr lang="ru-RU" sz="2400" dirty="0" smtClean="0"/>
              <a:t> </a:t>
            </a:r>
            <a:r>
              <a:rPr lang="ru-RU" sz="2400" b="1" dirty="0" smtClean="0"/>
              <a:t>приоритетов</a:t>
            </a:r>
            <a:r>
              <a:rPr lang="ru-RU" sz="2400" dirty="0" smtClean="0"/>
              <a:t>. </a:t>
            </a:r>
            <a:r>
              <a:rPr lang="uk-UA" sz="2400" dirty="0" smtClean="0"/>
              <a:t>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417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2</a:t>
            </a:r>
            <a:r>
              <a:rPr lang="en-US" dirty="0" smtClean="0"/>
              <a:t>. </a:t>
            </a:r>
            <a:r>
              <a:rPr lang="uk-UA" dirty="0"/>
              <a:t>Адреса </a:t>
            </a:r>
            <a:r>
              <a:rPr lang="en-US" dirty="0"/>
              <a:t>P2P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141" t="24748" r="16639" b="5825"/>
          <a:stretch/>
        </p:blipFill>
        <p:spPr>
          <a:xfrm>
            <a:off x="333188" y="981306"/>
            <a:ext cx="11140069" cy="56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uk-UA" dirty="0"/>
              <a:t>Адреса </a:t>
            </a:r>
            <a:r>
              <a:rPr lang="en-US" dirty="0" smtClean="0"/>
              <a:t>P2P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err="1" smtClean="0"/>
              <a:t>Адресса</a:t>
            </a:r>
            <a:r>
              <a:rPr lang="uk-UA" sz="2400" b="1" dirty="0" smtClean="0"/>
              <a:t> </a:t>
            </a:r>
            <a:r>
              <a:rPr lang="en-US" sz="2400" b="1" dirty="0" smtClean="0"/>
              <a:t>P2P</a:t>
            </a:r>
          </a:p>
          <a:p>
            <a:pPr marL="0" indent="0">
              <a:buFont typeface="Wingdings 3" charset="2"/>
              <a:buNone/>
            </a:pPr>
            <a:r>
              <a:rPr lang="uk-UA" sz="2400" b="1" dirty="0" smtClean="0"/>
              <a:t>Адреса </a:t>
            </a:r>
            <a:r>
              <a:rPr lang="uk-UA" sz="2400" b="1" dirty="0" err="1" smtClean="0"/>
              <a:t>используються</a:t>
            </a:r>
            <a:r>
              <a:rPr lang="uk-UA" sz="2400" b="1" dirty="0" smtClean="0"/>
              <a:t> в </a:t>
            </a:r>
            <a:r>
              <a:rPr lang="uk-UA" sz="2400" b="1" dirty="0" err="1" smtClean="0"/>
              <a:t>однорангов</a:t>
            </a:r>
            <a:r>
              <a:rPr lang="ru-RU" sz="2400" b="1" dirty="0" err="1" smtClean="0"/>
              <a:t>ых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децентрализованых</a:t>
            </a:r>
            <a:r>
              <a:rPr lang="ru-RU" sz="2400" b="1" dirty="0"/>
              <a:t> </a:t>
            </a:r>
            <a:r>
              <a:rPr lang="ru-RU" sz="2400" b="1" dirty="0" smtClean="0"/>
              <a:t>(пиринговыми) сетями. </a:t>
            </a:r>
            <a:r>
              <a:rPr lang="en-US" sz="2400" b="1" dirty="0" smtClean="0"/>
              <a:t>Peer to peer (</a:t>
            </a:r>
            <a:r>
              <a:rPr lang="ru-RU" sz="2400" b="1" dirty="0" smtClean="0"/>
              <a:t>равный к равному). </a:t>
            </a:r>
            <a:r>
              <a:rPr lang="ru-RU" sz="2400" b="1" dirty="0" err="1" smtClean="0"/>
              <a:t>Компютерная</a:t>
            </a:r>
            <a:r>
              <a:rPr lang="ru-RU" sz="2400" b="1" dirty="0" smtClean="0"/>
              <a:t> сеть строится на равноправии </a:t>
            </a:r>
            <a:r>
              <a:rPr lang="ru-RU" sz="2400" b="1" dirty="0" err="1" smtClean="0"/>
              <a:t>учасников</a:t>
            </a:r>
            <a:r>
              <a:rPr lang="ru-RU" sz="2400" b="1" dirty="0" smtClean="0"/>
              <a:t> (</a:t>
            </a:r>
            <a:r>
              <a:rPr lang="en-US" sz="2400" b="1" dirty="0" smtClean="0"/>
              <a:t>peer)</a:t>
            </a:r>
            <a:r>
              <a:rPr lang="ru-RU" sz="2400" b="1" dirty="0" smtClean="0"/>
              <a:t>. В такой сети </a:t>
            </a:r>
            <a:r>
              <a:rPr lang="ru-RU" sz="2400" b="1" dirty="0" err="1" smtClean="0"/>
              <a:t>отсутсвует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видененый</a:t>
            </a:r>
            <a:r>
              <a:rPr lang="en-US" sz="2400" b="1" dirty="0"/>
              <a:t> </a:t>
            </a:r>
            <a:r>
              <a:rPr lang="ru-RU" sz="2400" b="1" dirty="0" smtClean="0"/>
              <a:t>сервер, а каждый узел (</a:t>
            </a:r>
            <a:r>
              <a:rPr lang="en-US" sz="2400" b="1" dirty="0" smtClean="0"/>
              <a:t>peer) </a:t>
            </a:r>
            <a:r>
              <a:rPr lang="ru-RU" sz="2400" b="1" dirty="0" smtClean="0"/>
              <a:t>выступает как клиентом так и сервером. Работоспособность сети </a:t>
            </a:r>
            <a:r>
              <a:rPr lang="ru-RU" sz="2400" b="1" dirty="0" err="1" smtClean="0"/>
              <a:t>можна</a:t>
            </a:r>
            <a:r>
              <a:rPr lang="ru-RU" sz="2400" b="1" dirty="0" smtClean="0"/>
              <a:t> сохранять при любом количестве пользователей и любом сочетании </a:t>
            </a:r>
            <a:r>
              <a:rPr lang="ru-RU" sz="2400" b="1" dirty="0" err="1" smtClean="0"/>
              <a:t>узло</a:t>
            </a:r>
            <a:r>
              <a:rPr lang="ru-RU" sz="2400" b="1" dirty="0" smtClean="0"/>
              <a:t> пира.</a:t>
            </a:r>
            <a:endParaRPr lang="en-US" sz="2400" b="1" dirty="0" smtClean="0"/>
          </a:p>
          <a:p>
            <a:pPr marL="0" indent="0">
              <a:buFont typeface="Wingdings 3" charset="2"/>
              <a:buNone/>
            </a:pPr>
            <a:r>
              <a:rPr lang="en-US" sz="2400" b="1" dirty="0" smtClean="0"/>
              <a:t>Peer to peer </a:t>
            </a:r>
            <a:r>
              <a:rPr lang="uk-UA" sz="2400" b="1" dirty="0" err="1" smtClean="0"/>
              <a:t>происходит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обмен</a:t>
            </a:r>
            <a:r>
              <a:rPr lang="uk-UA" sz="2400" b="1" dirty="0" smtClean="0"/>
              <a:t> файлами в таких системах </a:t>
            </a:r>
            <a:r>
              <a:rPr lang="en-US" sz="2400" b="1" dirty="0" err="1" smtClean="0"/>
              <a:t>skype</a:t>
            </a:r>
            <a:r>
              <a:rPr lang="en-US" sz="2400" b="1" dirty="0" smtClean="0"/>
              <a:t> </a:t>
            </a:r>
            <a:r>
              <a:rPr lang="uk-UA" sz="2400" b="1" dirty="0" smtClean="0"/>
              <a:t>для того </a:t>
            </a:r>
            <a:r>
              <a:rPr lang="uk-UA" sz="2400" b="1" dirty="0" err="1" smtClean="0"/>
              <a:t>чтоб</a:t>
            </a:r>
            <a:r>
              <a:rPr lang="ru-RU" sz="2400" b="1" dirty="0" smtClean="0"/>
              <a:t>ы не нагружать основной сервер.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32333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3</a:t>
            </a:r>
            <a:r>
              <a:rPr lang="en-US" dirty="0" smtClean="0"/>
              <a:t>. </a:t>
            </a:r>
            <a:r>
              <a:rPr lang="uk-UA" dirty="0" err="1"/>
              <a:t>Привязки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857" t="21617" r="1924" b="13040"/>
          <a:stretch/>
        </p:blipFill>
        <p:spPr>
          <a:xfrm>
            <a:off x="210524" y="1320787"/>
            <a:ext cx="11505470" cy="46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3</a:t>
            </a:r>
            <a:r>
              <a:rPr lang="ru-RU" dirty="0" smtClean="0"/>
              <a:t>. Привязки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ru-RU" sz="2400" dirty="0" smtClean="0"/>
              <a:t>Если мы используем привязки </a:t>
            </a:r>
            <a:r>
              <a:rPr lang="en-US" sz="2400" dirty="0" err="1" smtClean="0"/>
              <a:t>BasicHttpBinding</a:t>
            </a:r>
            <a:r>
              <a:rPr lang="en-US" sz="2400" dirty="0" smtClean="0"/>
              <a:t> </a:t>
            </a:r>
            <a:r>
              <a:rPr lang="uk-UA" sz="2400" dirty="0" smtClean="0"/>
              <a:t>можем </a:t>
            </a:r>
            <a:r>
              <a:rPr lang="uk-UA" sz="2400" dirty="0" err="1" smtClean="0"/>
              <a:t>использовать</a:t>
            </a:r>
            <a:r>
              <a:rPr lang="uk-UA" sz="2400" dirty="0" smtClean="0"/>
              <a:t> </a:t>
            </a:r>
            <a:r>
              <a:rPr lang="uk-UA" sz="2400" dirty="0" err="1" smtClean="0"/>
              <a:t>кодировку</a:t>
            </a:r>
            <a:r>
              <a:rPr lang="uk-UA" sz="2400" dirty="0" smtClean="0"/>
              <a:t> </a:t>
            </a:r>
            <a:r>
              <a:rPr lang="en-US" sz="2400" dirty="0" smtClean="0"/>
              <a:t>Text </a:t>
            </a:r>
            <a:r>
              <a:rPr lang="ru-RU" sz="2400" dirty="0" smtClean="0"/>
              <a:t>или </a:t>
            </a:r>
            <a:r>
              <a:rPr lang="en-US" sz="2400" dirty="0" smtClean="0"/>
              <a:t>MTOM. MTOM</a:t>
            </a:r>
            <a:r>
              <a:rPr lang="ru-RU" sz="2400" dirty="0" smtClean="0"/>
              <a:t> </a:t>
            </a:r>
            <a:r>
              <a:rPr lang="en-US" sz="2400" dirty="0" smtClean="0"/>
              <a:t>(</a:t>
            </a:r>
            <a:r>
              <a:rPr lang="en-US" sz="2400" dirty="0">
                <a:hlinkClick r:id="rId2"/>
              </a:rPr>
              <a:t>Message Transmission Optimization </a:t>
            </a:r>
            <a:r>
              <a:rPr lang="en-US" sz="2400" dirty="0" smtClean="0">
                <a:hlinkClick r:id="rId2"/>
              </a:rPr>
              <a:t>Mechanism</a:t>
            </a:r>
            <a:r>
              <a:rPr lang="en-US" sz="2400" dirty="0" smtClean="0"/>
              <a:t>) – </a:t>
            </a:r>
            <a:r>
              <a:rPr lang="ru-RU" sz="2400" dirty="0" smtClean="0"/>
              <a:t>позволяет отправлять бинарные данные. Используется для </a:t>
            </a:r>
            <a:r>
              <a:rPr lang="ru-RU" sz="2400" dirty="0" err="1" smtClean="0"/>
              <a:t>комуникации</a:t>
            </a:r>
            <a:r>
              <a:rPr lang="ru-RU" sz="2400" dirty="0" smtClean="0"/>
              <a:t> между </a:t>
            </a:r>
            <a:r>
              <a:rPr lang="en-US" sz="2400" dirty="0" smtClean="0"/>
              <a:t>Linux </a:t>
            </a:r>
            <a:r>
              <a:rPr lang="uk-UA" sz="2400" dirty="0" smtClean="0"/>
              <a:t>и </a:t>
            </a:r>
            <a:r>
              <a:rPr lang="en-US" sz="2400" dirty="0" smtClean="0"/>
              <a:t>Windows</a:t>
            </a:r>
            <a:r>
              <a:rPr lang="ru-RU" sz="2400" dirty="0" smtClean="0"/>
              <a:t> </a:t>
            </a:r>
            <a:r>
              <a:rPr lang="uk-UA" sz="2400" dirty="0" smtClean="0"/>
              <a:t>крос-</a:t>
            </a:r>
            <a:r>
              <a:rPr lang="uk-UA" sz="2400" dirty="0" err="1" smtClean="0"/>
              <a:t>платформеными</a:t>
            </a:r>
            <a:r>
              <a:rPr lang="uk-UA" sz="2400" dirty="0" smtClean="0"/>
              <a:t> </a:t>
            </a:r>
            <a:r>
              <a:rPr lang="en-US" sz="2400" dirty="0" smtClean="0"/>
              <a:t> </a:t>
            </a:r>
            <a:r>
              <a:rPr lang="ru-RU" sz="2400" dirty="0" smtClean="0"/>
              <a:t>сервисами.</a:t>
            </a:r>
          </a:p>
          <a:p>
            <a:pPr marL="0" indent="0">
              <a:buNone/>
            </a:pPr>
            <a:r>
              <a:rPr lang="ru-RU" sz="2400" dirty="0" smtClean="0"/>
              <a:t>Классы привязки </a:t>
            </a:r>
            <a:r>
              <a:rPr lang="uk-UA" sz="2400" dirty="0" smtClean="0"/>
              <a:t>с </a:t>
            </a:r>
            <a:r>
              <a:rPr lang="uk-UA" sz="2400" dirty="0" err="1" smtClean="0"/>
              <a:t>префиксом</a:t>
            </a:r>
            <a:r>
              <a:rPr lang="uk-UA" sz="2400" dirty="0" smtClean="0"/>
              <a:t> </a:t>
            </a:r>
            <a:r>
              <a:rPr lang="en-US" sz="2400" dirty="0" smtClean="0"/>
              <a:t>Net </a:t>
            </a:r>
            <a:r>
              <a:rPr lang="uk-UA" sz="2400" dirty="0" err="1" smtClean="0"/>
              <a:t>предназначена</a:t>
            </a:r>
            <a:r>
              <a:rPr lang="uk-UA" sz="2400" dirty="0" smtClean="0"/>
              <a:t> для </a:t>
            </a:r>
            <a:r>
              <a:rPr lang="uk-UA" sz="2400" dirty="0" err="1" smtClean="0"/>
              <a:t>организации</a:t>
            </a:r>
            <a:r>
              <a:rPr lang="uk-UA" sz="2400" dirty="0" smtClean="0"/>
              <a:t> </a:t>
            </a:r>
            <a:r>
              <a:rPr lang="uk-UA" sz="2400" dirty="0" err="1" smtClean="0"/>
              <a:t>комуникации</a:t>
            </a:r>
            <a:r>
              <a:rPr lang="uk-UA" sz="2400" dirty="0" smtClean="0"/>
              <a:t>  </a:t>
            </a:r>
            <a:r>
              <a:rPr lang="uk-UA" sz="2400" dirty="0" err="1" smtClean="0"/>
              <a:t>только</a:t>
            </a:r>
            <a:r>
              <a:rPr lang="uk-UA" sz="2400" dirty="0" smtClean="0"/>
              <a:t> лиш на платформах </a:t>
            </a:r>
            <a:r>
              <a:rPr lang="en-US" sz="2400" dirty="0" smtClean="0"/>
              <a:t>Windows </a:t>
            </a:r>
            <a:r>
              <a:rPr lang="ru-RU" sz="2400" dirty="0" smtClean="0"/>
              <a:t>и используется бинарная кодировка, она есть более оптимальна.</a:t>
            </a:r>
            <a:endParaRPr lang="en-US" sz="2400" dirty="0"/>
          </a:p>
          <a:p>
            <a:pPr marL="0" indent="0">
              <a:buFont typeface="Wingdings 3" charset="2"/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67308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4.</a:t>
            </a:r>
            <a:r>
              <a:rPr lang="uk-UA" dirty="0"/>
              <a:t> </a:t>
            </a:r>
            <a:r>
              <a:rPr lang="uk-UA" dirty="0" err="1"/>
              <a:t>Контракты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84" t="19935" r="11273" b="28880"/>
          <a:stretch/>
        </p:blipFill>
        <p:spPr>
          <a:xfrm>
            <a:off x="359227" y="1360016"/>
            <a:ext cx="11580751" cy="40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4. </a:t>
            </a:r>
            <a:r>
              <a:rPr lang="uk-UA" dirty="0" err="1"/>
              <a:t>Контракты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55335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AutoNum type="arabicPeriod"/>
            </a:pPr>
            <a:r>
              <a:rPr lang="ru-RU" sz="2400" b="1" dirty="0" smtClean="0"/>
              <a:t>Контракты служб </a:t>
            </a:r>
            <a:r>
              <a:rPr lang="ru-RU" sz="2400" dirty="0" smtClean="0"/>
              <a:t>– описывают операции которые могут </a:t>
            </a:r>
            <a:r>
              <a:rPr lang="ru-RU" sz="2400" dirty="0" err="1" smtClean="0"/>
              <a:t>визыватся</a:t>
            </a:r>
            <a:r>
              <a:rPr lang="ru-RU" sz="2400" dirty="0" smtClean="0"/>
              <a:t> клиентом ли сервисом </a:t>
            </a:r>
            <a:r>
              <a:rPr lang="en-US" sz="2400" dirty="0" smtClean="0"/>
              <a:t>consumer </a:t>
            </a:r>
            <a:r>
              <a:rPr lang="uk-UA" sz="2400" dirty="0" smtClean="0"/>
              <a:t>на </a:t>
            </a:r>
            <a:r>
              <a:rPr lang="en-US" sz="2400" dirty="0" smtClean="0"/>
              <a:t>service provider.</a:t>
            </a:r>
          </a:p>
          <a:p>
            <a:pPr marL="457200" indent="-457200">
              <a:buAutoNum type="arabicPeriod"/>
            </a:pPr>
            <a:r>
              <a:rPr lang="uk-UA" sz="2400" b="1" dirty="0" smtClean="0"/>
              <a:t>Контракт</a:t>
            </a:r>
            <a:r>
              <a:rPr lang="ru-RU" sz="2400" b="1" dirty="0" smtClean="0"/>
              <a:t>ы данных </a:t>
            </a:r>
            <a:r>
              <a:rPr lang="ru-RU" sz="2400" dirty="0" smtClean="0"/>
              <a:t>– </a:t>
            </a:r>
            <a:r>
              <a:rPr lang="ru-RU" sz="2400" dirty="0" err="1" smtClean="0"/>
              <a:t>опредиляють</a:t>
            </a:r>
            <a:r>
              <a:rPr lang="ru-RU" sz="2400" dirty="0" smtClean="0"/>
              <a:t> какие типы принимаются и </a:t>
            </a:r>
            <a:r>
              <a:rPr lang="ru-RU" sz="2400" dirty="0" err="1" smtClean="0"/>
              <a:t>передаються</a:t>
            </a:r>
            <a:r>
              <a:rPr lang="ru-RU" sz="2400" dirty="0" smtClean="0"/>
              <a:t> сервисом. </a:t>
            </a:r>
            <a:r>
              <a:rPr lang="ru-RU" sz="2400" dirty="0" err="1" smtClean="0"/>
              <a:t>Наример</a:t>
            </a:r>
            <a:r>
              <a:rPr lang="ru-RU" sz="2400" dirty="0" smtClean="0"/>
              <a:t> если мы </a:t>
            </a:r>
            <a:r>
              <a:rPr lang="ru-RU" sz="2400" dirty="0" err="1" smtClean="0"/>
              <a:t>вызиваем</a:t>
            </a:r>
            <a:r>
              <a:rPr lang="ru-RU" sz="2400" dirty="0" smtClean="0"/>
              <a:t> удаленный метод и в качестве аргументам метода мы хотим передать </a:t>
            </a:r>
            <a:r>
              <a:rPr lang="ru-RU" sz="2400" dirty="0" err="1" smtClean="0"/>
              <a:t>экземпаляр</a:t>
            </a:r>
            <a:r>
              <a:rPr lang="ru-RU" sz="2400" dirty="0" smtClean="0"/>
              <a:t> </a:t>
            </a:r>
            <a:r>
              <a:rPr lang="ru-RU" sz="2400" dirty="0" err="1" smtClean="0"/>
              <a:t>каласса</a:t>
            </a:r>
            <a:r>
              <a:rPr lang="ru-RU" sz="2400" dirty="0" smtClean="0"/>
              <a:t> </a:t>
            </a:r>
            <a:r>
              <a:rPr lang="en-US" sz="2400" dirty="0" err="1" smtClean="0"/>
              <a:t>MyClass</a:t>
            </a:r>
            <a:r>
              <a:rPr lang="en-US" sz="2400" dirty="0" smtClean="0"/>
              <a:t>. </a:t>
            </a:r>
            <a:r>
              <a:rPr lang="uk-UA" sz="2400" dirty="0" err="1" smtClean="0"/>
              <a:t>Нужно</a:t>
            </a:r>
            <a:r>
              <a:rPr lang="uk-UA" sz="2400" dirty="0" smtClean="0"/>
              <a:t> </a:t>
            </a:r>
            <a:r>
              <a:rPr lang="uk-UA" sz="2400" dirty="0" err="1" smtClean="0"/>
              <a:t>воспользоваться</a:t>
            </a:r>
            <a:r>
              <a:rPr lang="uk-UA" sz="2400" dirty="0" smtClean="0"/>
              <a:t> </a:t>
            </a:r>
            <a:r>
              <a:rPr lang="ru-RU" sz="2400" dirty="0" smtClean="0"/>
              <a:t>специальными </a:t>
            </a:r>
            <a:r>
              <a:rPr lang="ru-RU" sz="2400" dirty="0" err="1" smtClean="0"/>
              <a:t>атребутами</a:t>
            </a:r>
            <a:r>
              <a:rPr lang="ru-RU" sz="2400" dirty="0" smtClean="0"/>
              <a:t> (он будет </a:t>
            </a:r>
            <a:r>
              <a:rPr lang="ru-RU" sz="2400" dirty="0" err="1" smtClean="0"/>
              <a:t>придежыватся</a:t>
            </a:r>
            <a:r>
              <a:rPr lang="ru-RU" sz="2400" dirty="0" smtClean="0"/>
              <a:t> контракта передачи данных). Есть </a:t>
            </a:r>
            <a:r>
              <a:rPr lang="ru-RU" sz="2400" b="1" dirty="0" smtClean="0"/>
              <a:t>косвенный</a:t>
            </a:r>
            <a:r>
              <a:rPr lang="ru-RU" sz="2400" dirty="0" smtClean="0"/>
              <a:t> контракт данных для</a:t>
            </a:r>
            <a:r>
              <a:rPr lang="en-US" sz="2400" dirty="0" smtClean="0"/>
              <a:t> </a:t>
            </a:r>
            <a:r>
              <a:rPr lang="uk-UA" sz="2400" b="1" dirty="0" err="1" smtClean="0"/>
              <a:t>стандартн</a:t>
            </a:r>
            <a:r>
              <a:rPr lang="ru-RU" sz="2400" b="1" dirty="0" err="1" smtClean="0"/>
              <a:t>ых</a:t>
            </a:r>
            <a:r>
              <a:rPr lang="ru-RU" sz="2400" b="1" dirty="0" smtClean="0"/>
              <a:t> </a:t>
            </a:r>
            <a:r>
              <a:rPr lang="ru-RU" sz="2400" dirty="0" smtClean="0"/>
              <a:t>типов данных. </a:t>
            </a:r>
          </a:p>
          <a:p>
            <a:pPr marL="457200" indent="-457200">
              <a:buAutoNum type="arabicPeriod"/>
            </a:pPr>
            <a:r>
              <a:rPr lang="ru-RU" sz="2400" b="1" dirty="0" smtClean="0"/>
              <a:t>Контракты ошибок </a:t>
            </a:r>
            <a:r>
              <a:rPr lang="ru-RU" sz="2400" dirty="0" smtClean="0"/>
              <a:t>– </a:t>
            </a:r>
            <a:r>
              <a:rPr lang="ru-RU" sz="2400" dirty="0" err="1" smtClean="0"/>
              <a:t>указивает</a:t>
            </a:r>
            <a:r>
              <a:rPr lang="ru-RU" sz="2400" dirty="0" smtClean="0"/>
              <a:t> какие </a:t>
            </a:r>
            <a:r>
              <a:rPr lang="ru-RU" sz="2400" dirty="0" err="1" smtClean="0"/>
              <a:t>ошыбки</a:t>
            </a:r>
            <a:r>
              <a:rPr lang="ru-RU" sz="2400" dirty="0" smtClean="0"/>
              <a:t> </a:t>
            </a:r>
            <a:r>
              <a:rPr lang="ru-RU" sz="2400" dirty="0" err="1" smtClean="0"/>
              <a:t>оницыализируються</a:t>
            </a:r>
            <a:r>
              <a:rPr lang="ru-RU" sz="2400" dirty="0" smtClean="0"/>
              <a:t> службой,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служба </a:t>
            </a:r>
            <a:r>
              <a:rPr lang="uk-UA" sz="2400" dirty="0" err="1" smtClean="0"/>
              <a:t>будет</a:t>
            </a:r>
            <a:r>
              <a:rPr lang="uk-UA" sz="2400" dirty="0" smtClean="0"/>
              <a:t> </a:t>
            </a:r>
            <a:r>
              <a:rPr lang="uk-UA" sz="2400" dirty="0" err="1" smtClean="0"/>
              <a:t>обрабат</a:t>
            </a:r>
            <a:r>
              <a:rPr lang="ru-RU" sz="2400" dirty="0" err="1" smtClean="0"/>
              <a:t>ывать</a:t>
            </a:r>
            <a:r>
              <a:rPr lang="ru-RU" sz="2400" dirty="0" smtClean="0"/>
              <a:t> эти ошибки, как передает информацию об этих ошибках своим клиентами. </a:t>
            </a:r>
          </a:p>
          <a:p>
            <a:pPr marL="457200" indent="-457200">
              <a:buAutoNum type="arabicPeriod"/>
            </a:pPr>
            <a:r>
              <a:rPr lang="ru-RU" sz="2400" b="1" dirty="0" smtClean="0"/>
              <a:t>Контракты сообщений </a:t>
            </a:r>
            <a:r>
              <a:rPr lang="ru-RU" sz="2400" dirty="0" smtClean="0"/>
              <a:t>– эти контракты позволяют сервисам напрямую работать с сообщениями. Создаем класс </a:t>
            </a:r>
            <a:r>
              <a:rPr lang="en-US" sz="2400" dirty="0" smtClean="0"/>
              <a:t>Message. </a:t>
            </a:r>
            <a:r>
              <a:rPr lang="ru-RU" sz="2400" dirty="0" smtClean="0"/>
              <a:t>И отправляем сообщение физически.</a:t>
            </a:r>
            <a:endParaRPr lang="en-US" sz="2400" dirty="0"/>
          </a:p>
          <a:p>
            <a:pPr marL="0" indent="0">
              <a:buFont typeface="Wingdings 3" charset="2"/>
              <a:buNone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04493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5</a:t>
            </a:r>
            <a:r>
              <a:rPr lang="uk-UA" dirty="0" smtClean="0"/>
              <a:t>. </a:t>
            </a:r>
            <a:r>
              <a:rPr lang="uk-UA" dirty="0" err="1"/>
              <a:t>Хостинг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16" t="23190" r="17696" b="10650"/>
          <a:stretch/>
        </p:blipFill>
        <p:spPr>
          <a:xfrm>
            <a:off x="698544" y="1578568"/>
            <a:ext cx="10121069" cy="49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5. </a:t>
            </a:r>
            <a:r>
              <a:rPr lang="uk-UA" dirty="0" err="1"/>
              <a:t>Хостинг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385" t="13312" r="17778" b="7051"/>
          <a:stretch/>
        </p:blipFill>
        <p:spPr>
          <a:xfrm>
            <a:off x="4899102" y="1212001"/>
            <a:ext cx="6845798" cy="5441293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210524" y="1215067"/>
            <a:ext cx="4557420" cy="2184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err="1" smtClean="0"/>
              <a:t>Хостовий</a:t>
            </a:r>
            <a:r>
              <a:rPr lang="uk-UA" sz="2400" b="1" dirty="0" smtClean="0"/>
              <a:t> процес </a:t>
            </a:r>
            <a:r>
              <a:rPr lang="uk-UA" sz="2400" b="1" dirty="0" err="1" smtClean="0"/>
              <a:t>управляет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несколькими</a:t>
            </a:r>
            <a:r>
              <a:rPr lang="uk-UA" sz="2400" b="1" dirty="0" smtClean="0"/>
              <a:t> </a:t>
            </a:r>
            <a:r>
              <a:rPr lang="ru-RU" sz="2400" b="1" dirty="0" smtClean="0"/>
              <a:t>экземплярами служб одновременно</a:t>
            </a:r>
            <a:endParaRPr lang="ru-RU" sz="2400" dirty="0" smtClean="0"/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101667" y="2985248"/>
            <a:ext cx="4666277" cy="3668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2400" b="1" dirty="0" smtClean="0"/>
              <a:t>Три</a:t>
            </a:r>
            <a:r>
              <a:rPr lang="ru-RU" sz="2400" dirty="0" smtClean="0"/>
              <a:t> уровня роботы с </a:t>
            </a:r>
            <a:r>
              <a:rPr lang="ru-RU" sz="2400" dirty="0" err="1" smtClean="0"/>
              <a:t>экрземлярами</a:t>
            </a:r>
            <a:r>
              <a:rPr lang="ru-RU" sz="2400" dirty="0" smtClean="0"/>
              <a:t> сервиса: </a:t>
            </a:r>
          </a:p>
          <a:p>
            <a:pPr marL="457200" indent="-457200" algn="ctr">
              <a:buFont typeface="Wingdings 3" charset="2"/>
              <a:buAutoNum type="arabicPeriod"/>
            </a:pPr>
            <a:r>
              <a:rPr lang="ru-RU" sz="2400" b="1" dirty="0" smtClean="0"/>
              <a:t>Уровень сеанса (</a:t>
            </a:r>
            <a:r>
              <a:rPr lang="ru-RU" sz="2400" b="1" dirty="0" err="1" smtClean="0"/>
              <a:t>сесии</a:t>
            </a:r>
            <a:r>
              <a:rPr lang="ru-RU" sz="2400" b="1" dirty="0" smtClean="0"/>
              <a:t>) </a:t>
            </a:r>
            <a:r>
              <a:rPr lang="ru-RU" sz="2400" dirty="0" smtClean="0"/>
              <a:t>– когда для каждого </a:t>
            </a:r>
            <a:r>
              <a:rPr lang="uk-UA" sz="2400" dirty="0" err="1" smtClean="0"/>
              <a:t>консюмера</a:t>
            </a:r>
            <a:r>
              <a:rPr lang="ru-RU" sz="2400" dirty="0" smtClean="0"/>
              <a:t> создается отдельный экземпляр  сервиса и он </a:t>
            </a:r>
            <a:r>
              <a:rPr lang="ru-RU" sz="2400" dirty="0" err="1" smtClean="0"/>
              <a:t>жывет</a:t>
            </a:r>
            <a:r>
              <a:rPr lang="ru-RU" sz="2400" dirty="0" smtClean="0"/>
              <a:t> </a:t>
            </a:r>
            <a:r>
              <a:rPr lang="ru-RU" sz="2400" dirty="0" err="1" smtClean="0"/>
              <a:t>опредиленное</a:t>
            </a:r>
            <a:r>
              <a:rPr lang="ru-RU" sz="2400" dirty="0" smtClean="0"/>
              <a:t> количество времени (10 минут). </a:t>
            </a:r>
          </a:p>
          <a:p>
            <a:pPr marL="457200" indent="-457200" algn="ctr">
              <a:buFont typeface="Wingdings 3" charset="2"/>
              <a:buAutoNum type="arabicPeriod"/>
            </a:pPr>
            <a:r>
              <a:rPr lang="ru-RU" sz="2400" b="1" dirty="0" smtClean="0"/>
              <a:t>Уровень вызова </a:t>
            </a:r>
            <a:r>
              <a:rPr lang="ru-RU" sz="2400" dirty="0" smtClean="0"/>
              <a:t>– на каждый вызов свой </a:t>
            </a:r>
            <a:r>
              <a:rPr lang="ru-RU" sz="2400" b="1" dirty="0" smtClean="0"/>
              <a:t>экземпляр сервиса</a:t>
            </a:r>
            <a:r>
              <a:rPr lang="ru-RU" sz="2400" dirty="0" smtClean="0"/>
              <a:t>. После вызова сразу уничтожаются.</a:t>
            </a:r>
          </a:p>
          <a:p>
            <a:pPr marL="457200" indent="-457200" algn="ctr">
              <a:buFont typeface="Wingdings 3" charset="2"/>
              <a:buAutoNum type="arabicPeriod"/>
            </a:pPr>
            <a:r>
              <a:rPr lang="ru-RU" sz="2400" b="1" dirty="0" err="1" smtClean="0"/>
              <a:t>Синглетный</a:t>
            </a:r>
            <a:r>
              <a:rPr lang="ru-RU" sz="2400" b="1" dirty="0" smtClean="0"/>
              <a:t> уровень </a:t>
            </a:r>
            <a:r>
              <a:rPr lang="ru-RU" sz="2400" dirty="0" smtClean="0"/>
              <a:t>– когда создается один </a:t>
            </a:r>
            <a:r>
              <a:rPr lang="ru-RU" sz="2400" b="1" dirty="0" err="1" smtClean="0"/>
              <a:t>сингелтон</a:t>
            </a:r>
            <a:r>
              <a:rPr lang="ru-RU" sz="2400" dirty="0" smtClean="0"/>
              <a:t> единственная его копия. </a:t>
            </a:r>
            <a:r>
              <a:rPr lang="ru-RU" sz="2400" b="1" dirty="0" err="1" smtClean="0"/>
              <a:t>Сингелтон</a:t>
            </a:r>
            <a:r>
              <a:rPr lang="ru-RU" sz="2400" dirty="0" smtClean="0"/>
              <a:t> </a:t>
            </a:r>
            <a:r>
              <a:rPr lang="ru-RU" sz="2400" dirty="0" err="1" smtClean="0"/>
              <a:t>поочереди</a:t>
            </a:r>
            <a:r>
              <a:rPr lang="ru-RU" sz="2400" dirty="0" smtClean="0"/>
              <a:t> обрабатывает сообщение разных </a:t>
            </a:r>
            <a:r>
              <a:rPr lang="uk-UA" sz="2400" dirty="0" err="1" smtClean="0"/>
              <a:t>консюмеров</a:t>
            </a:r>
            <a:endParaRPr lang="uk-UA" sz="2400" dirty="0" smtClean="0"/>
          </a:p>
        </p:txBody>
      </p:sp>
    </p:spTree>
    <p:extLst>
      <p:ext uri="{BB962C8B-B14F-4D97-AF65-F5344CB8AC3E}">
        <p14:creationId xmlns:p14="http://schemas.microsoft.com/office/powerpoint/2010/main" val="41263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</a:t>
            </a:r>
            <a:r>
              <a:rPr lang="uk-UA" dirty="0" err="1"/>
              <a:t>Конечная</a:t>
            </a:r>
            <a:r>
              <a:rPr lang="uk-UA" dirty="0"/>
              <a:t> точка (</a:t>
            </a:r>
            <a:r>
              <a:rPr lang="en-US" dirty="0"/>
              <a:t>Endpoint</a:t>
            </a:r>
            <a:r>
              <a:rPr lang="en-US" dirty="0" smtClean="0"/>
              <a:t>)</a:t>
            </a: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21" t="26474" r="32575" b="5589"/>
          <a:stretch/>
        </p:blipFill>
        <p:spPr>
          <a:xfrm>
            <a:off x="2500527" y="994317"/>
            <a:ext cx="8943278" cy="556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6. </a:t>
            </a:r>
            <a:r>
              <a:rPr lang="uk-UA" dirty="0" err="1" smtClean="0"/>
              <a:t>Варианты</a:t>
            </a:r>
            <a:r>
              <a:rPr lang="uk-UA" dirty="0" smtClean="0"/>
              <a:t> </a:t>
            </a:r>
            <a:r>
              <a:rPr lang="uk-UA" dirty="0" err="1"/>
              <a:t>хостинга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6" y="1313219"/>
            <a:ext cx="10513240" cy="15468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uk-UA" dirty="0"/>
              <a:t>1</a:t>
            </a:r>
            <a:r>
              <a:rPr lang="uk-UA" dirty="0" smtClean="0"/>
              <a:t>. </a:t>
            </a:r>
            <a:r>
              <a:rPr lang="uk-UA" dirty="0" err="1" smtClean="0"/>
              <a:t>Автохостинг</a:t>
            </a:r>
            <a:r>
              <a:rPr lang="uk-UA" dirty="0" smtClean="0"/>
              <a:t> </a:t>
            </a:r>
            <a:r>
              <a:rPr lang="uk-UA" i="1" dirty="0"/>
              <a:t>(</a:t>
            </a:r>
            <a:r>
              <a:rPr lang="en-US" i="1" dirty="0"/>
              <a:t>Self-Hosting)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dirty="0" smtClean="0"/>
              <a:t>.</a:t>
            </a:r>
            <a:r>
              <a:rPr lang="uk-UA" dirty="0" smtClean="0"/>
              <a:t> </a:t>
            </a:r>
            <a:r>
              <a:rPr lang="uk-UA" dirty="0" err="1" smtClean="0"/>
              <a:t>Хостинг</a:t>
            </a:r>
            <a:r>
              <a:rPr lang="uk-UA" dirty="0" smtClean="0"/>
              <a:t> </a:t>
            </a:r>
            <a:r>
              <a:rPr lang="uk-UA" dirty="0"/>
              <a:t>в службах </a:t>
            </a:r>
            <a:r>
              <a:rPr lang="en-US" dirty="0"/>
              <a:t>Windows 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dirty="0" smtClean="0"/>
              <a:t>.</a:t>
            </a:r>
            <a:r>
              <a:rPr lang="uk-UA" dirty="0" smtClean="0"/>
              <a:t> </a:t>
            </a:r>
            <a:r>
              <a:rPr lang="uk-UA" dirty="0" err="1" smtClean="0"/>
              <a:t>Хостинг</a:t>
            </a:r>
            <a:r>
              <a:rPr lang="uk-UA" dirty="0" smtClean="0"/>
              <a:t> </a:t>
            </a:r>
            <a:r>
              <a:rPr lang="en-US" dirty="0"/>
              <a:t>WAS </a:t>
            </a:r>
            <a:r>
              <a:rPr lang="en-US" i="1" dirty="0"/>
              <a:t>(Windows Activation Services)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</a:t>
            </a:r>
            <a:r>
              <a:rPr lang="uk-UA" dirty="0" smtClean="0"/>
              <a:t> </a:t>
            </a:r>
            <a:r>
              <a:rPr lang="uk-UA" dirty="0" err="1" smtClean="0"/>
              <a:t>Хостинг</a:t>
            </a:r>
            <a:r>
              <a:rPr lang="uk-UA" dirty="0" smtClean="0"/>
              <a:t> </a:t>
            </a:r>
            <a:r>
              <a:rPr lang="en-US" dirty="0"/>
              <a:t>IIS </a:t>
            </a:r>
            <a:r>
              <a:rPr lang="en-US" i="1" dirty="0"/>
              <a:t>(Internet Information Services)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517167"/>
            <a:ext cx="10513240" cy="419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Source </a:t>
            </a:r>
            <a:r>
              <a:rPr lang="en-US" b="1" dirty="0" smtClean="0"/>
              <a:t>code</a:t>
            </a:r>
            <a:endParaRPr lang="ru-RU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0751" t="38255" r="16602" b="14542"/>
          <a:stretch/>
        </p:blipFill>
        <p:spPr>
          <a:xfrm>
            <a:off x="770363" y="2344272"/>
            <a:ext cx="10210947" cy="39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 smtClean="0"/>
              <a:t>хостинга</a:t>
            </a:r>
            <a:r>
              <a:rPr lang="uk-UA" dirty="0" smtClean="0"/>
              <a:t> Приклад (</a:t>
            </a:r>
            <a:r>
              <a:rPr lang="en-US" dirty="0" smtClean="0"/>
              <a:t>001_WCF_Console_Code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678" t="13448" r="1192" b="8275"/>
          <a:stretch/>
        </p:blipFill>
        <p:spPr>
          <a:xfrm>
            <a:off x="345953" y="1510281"/>
            <a:ext cx="11225561" cy="534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005_WCF </a:t>
            </a:r>
            <a:r>
              <a:rPr lang="en-US" dirty="0" err="1"/>
              <a:t>WPFHost_Code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801" t="14706" r="6628" b="12960"/>
          <a:stretch/>
        </p:blipFill>
        <p:spPr>
          <a:xfrm>
            <a:off x="210524" y="1640540"/>
            <a:ext cx="11524129" cy="501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005_WCF </a:t>
            </a:r>
            <a:r>
              <a:rPr lang="en-US" dirty="0" err="1"/>
              <a:t>WPFHost_Code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5136" t="12185" r="6730" b="12573"/>
          <a:stretch/>
        </p:blipFill>
        <p:spPr>
          <a:xfrm>
            <a:off x="250866" y="1546412"/>
            <a:ext cx="11488416" cy="521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2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006_WCF </a:t>
            </a:r>
            <a:r>
              <a:rPr lang="en-US" dirty="0" err="1"/>
              <a:t>WPFHost_Code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494" t="12185" r="9522" b="9664"/>
          <a:stretch/>
        </p:blipFill>
        <p:spPr>
          <a:xfrm>
            <a:off x="443753" y="1438836"/>
            <a:ext cx="11577918" cy="54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8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008_ServiceNT_Host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91" t="13930" r="4250" b="8112"/>
          <a:stretch/>
        </p:blipFill>
        <p:spPr>
          <a:xfrm>
            <a:off x="255494" y="1546411"/>
            <a:ext cx="11672047" cy="51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008_ServiceNT_Host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-134" t="-118"/>
          <a:stretch/>
        </p:blipFill>
        <p:spPr>
          <a:xfrm>
            <a:off x="1653989" y="1492623"/>
            <a:ext cx="10215002" cy="57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3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008_ServiceNT_Host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35" y="2729753"/>
            <a:ext cx="9889442" cy="4003823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68032" y="1754732"/>
            <a:ext cx="11510830" cy="120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uk-UA" sz="2400" dirty="0" smtClean="0"/>
              <a:t>М</a:t>
            </a:r>
            <a:r>
              <a:rPr lang="ru-RU" sz="2400" dirty="0" smtClean="0"/>
              <a:t>ы не можем </a:t>
            </a:r>
            <a:r>
              <a:rPr lang="en-US" sz="2400" dirty="0" smtClean="0"/>
              <a:t>NT </a:t>
            </a:r>
            <a:r>
              <a:rPr lang="uk-UA" sz="2400" dirty="0" err="1" smtClean="0"/>
              <a:t>сервисы</a:t>
            </a:r>
            <a:r>
              <a:rPr lang="uk-UA" sz="2400" dirty="0" smtClean="0"/>
              <a:t> </a:t>
            </a:r>
            <a:r>
              <a:rPr lang="uk-UA" sz="2400" dirty="0" err="1" smtClean="0"/>
              <a:t>запускать</a:t>
            </a:r>
            <a:r>
              <a:rPr lang="uk-UA" sz="2400" dirty="0" smtClean="0"/>
              <a:t> </a:t>
            </a:r>
            <a:r>
              <a:rPr lang="uk-UA" sz="2400" dirty="0" err="1" smtClean="0"/>
              <a:t>напрямую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2833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008_ServiceNT_Host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129" t="15647" r="12212" b="35412"/>
          <a:stretch/>
        </p:blipFill>
        <p:spPr>
          <a:xfrm>
            <a:off x="210524" y="1775010"/>
            <a:ext cx="10152530" cy="47454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547" y="3929343"/>
            <a:ext cx="3886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1757358" cy="912443"/>
          </a:xfrm>
        </p:spPr>
        <p:txBody>
          <a:bodyPr/>
          <a:lstStyle/>
          <a:p>
            <a:r>
              <a:rPr lang="ru-RU" dirty="0" smtClean="0"/>
              <a:t>2. </a:t>
            </a:r>
            <a:r>
              <a:rPr lang="uk-UA" dirty="0"/>
              <a:t>Адреса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791" t="18621" r="23957" b="7868"/>
          <a:stretch/>
        </p:blipFill>
        <p:spPr>
          <a:xfrm>
            <a:off x="1595571" y="988690"/>
            <a:ext cx="9175523" cy="54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009_IIS_Host_SVC_DLL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598" t="9082" r="3423" b="13154"/>
          <a:stretch/>
        </p:blipFill>
        <p:spPr>
          <a:xfrm>
            <a:off x="416859" y="1599687"/>
            <a:ext cx="11187954" cy="48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6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009_IIS_Host_SVC_DLL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7325" t="56714" r="26094" b="14514"/>
          <a:stretch/>
        </p:blipFill>
        <p:spPr>
          <a:xfrm>
            <a:off x="1165265" y="3254187"/>
            <a:ext cx="8713695" cy="2017060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68032" y="1754732"/>
            <a:ext cx="11510830" cy="692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m</a:t>
            </a:r>
            <a:r>
              <a:rPr lang="en-US" sz="2400" dirty="0" err="1" smtClean="0"/>
              <a:t>ex</a:t>
            </a:r>
            <a:r>
              <a:rPr lang="en-US" sz="2400" dirty="0" smtClean="0"/>
              <a:t> – </a:t>
            </a:r>
            <a:r>
              <a:rPr lang="uk-UA" sz="2400" dirty="0" err="1" smtClean="0"/>
              <a:t>автоматически</a:t>
            </a:r>
            <a:r>
              <a:rPr lang="uk-UA" sz="2400" dirty="0" smtClean="0"/>
              <a:t> запросить контракт для </a:t>
            </a:r>
            <a:r>
              <a:rPr lang="uk-UA" sz="2400" dirty="0" err="1" smtClean="0"/>
              <a:t>консюмера</a:t>
            </a:r>
            <a:r>
              <a:rPr lang="uk-UA" sz="2400" dirty="0" smtClean="0"/>
              <a:t>.</a:t>
            </a:r>
            <a:r>
              <a:rPr lang="en-US" sz="2400" dirty="0" smtClean="0"/>
              <a:t> 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89745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(</a:t>
            </a:r>
            <a:r>
              <a:rPr lang="en-US" dirty="0"/>
              <a:t>009_IIS_Host_SVC_DLL</a:t>
            </a:r>
            <a:r>
              <a:rPr lang="uk-UA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840" y="1539577"/>
            <a:ext cx="8913160" cy="564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4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(</a:t>
            </a:r>
            <a:r>
              <a:rPr lang="en-US" dirty="0"/>
              <a:t>009_IIS_Host_SVC_DLL</a:t>
            </a:r>
            <a:r>
              <a:rPr lang="uk-UA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83" y="2120433"/>
            <a:ext cx="7962436" cy="239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(</a:t>
            </a:r>
            <a:r>
              <a:rPr lang="en-US" dirty="0"/>
              <a:t>009_IIS_Host_SVC_DLL</a:t>
            </a:r>
            <a:r>
              <a:rPr lang="uk-UA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59" y="1555377"/>
            <a:ext cx="8859370" cy="561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(</a:t>
            </a:r>
            <a:r>
              <a:rPr lang="en-US" dirty="0"/>
              <a:t>009_IIS_Host_SVC_DLL</a:t>
            </a:r>
            <a:r>
              <a:rPr lang="uk-UA" dirty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5556" t="21608" r="30424" b="73529"/>
          <a:stretch/>
        </p:blipFill>
        <p:spPr>
          <a:xfrm>
            <a:off x="322730" y="1855693"/>
            <a:ext cx="11524129" cy="6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010_IIS_Host_SVC_OpenCode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907" t="11445" r="5544" b="33887"/>
          <a:stretch/>
        </p:blipFill>
        <p:spPr>
          <a:xfrm>
            <a:off x="107577" y="1990164"/>
            <a:ext cx="11981329" cy="383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011_WAS_Host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54" t="8888" r="2597" b="10245"/>
          <a:stretch/>
        </p:blipFill>
        <p:spPr>
          <a:xfrm>
            <a:off x="309281" y="1588785"/>
            <a:ext cx="11483789" cy="509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011_WAS_Host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373" t="37085" r="29793" b="11701"/>
          <a:stretch/>
        </p:blipFill>
        <p:spPr>
          <a:xfrm>
            <a:off x="336176" y="1909482"/>
            <a:ext cx="10690412" cy="45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6. </a:t>
            </a:r>
            <a:r>
              <a:rPr lang="uk-UA" dirty="0" err="1"/>
              <a:t>Варианты</a:t>
            </a:r>
            <a:r>
              <a:rPr lang="uk-UA" dirty="0"/>
              <a:t> </a:t>
            </a:r>
            <a:r>
              <a:rPr lang="uk-UA" dirty="0" err="1"/>
              <a:t>хостинга</a:t>
            </a:r>
            <a:r>
              <a:rPr lang="uk-UA" dirty="0"/>
              <a:t> Приклад </a:t>
            </a:r>
            <a:r>
              <a:rPr lang="uk-UA" dirty="0" smtClean="0"/>
              <a:t>(</a:t>
            </a:r>
            <a:r>
              <a:rPr lang="en-US" dirty="0"/>
              <a:t>011_WAS_Host</a:t>
            </a:r>
            <a:r>
              <a:rPr lang="uk-UA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" y="1414743"/>
            <a:ext cx="4823571" cy="58954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36" y="2388813"/>
            <a:ext cx="62674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1757358" cy="912443"/>
          </a:xfrm>
        </p:spPr>
        <p:txBody>
          <a:bodyPr/>
          <a:lstStyle/>
          <a:p>
            <a:r>
              <a:rPr lang="ru-RU" dirty="0" smtClean="0"/>
              <a:t>2. </a:t>
            </a:r>
            <a:r>
              <a:rPr lang="uk-UA" dirty="0"/>
              <a:t>Адреса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smtClean="0"/>
              <a:t>Транспорт</a:t>
            </a:r>
            <a:endParaRPr lang="ru-RU" sz="24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US" sz="2400" b="1" dirty="0" err="1" smtClean="0"/>
              <a:t>Net.tcp</a:t>
            </a:r>
            <a:r>
              <a:rPr lang="en-US" sz="2400" b="1" dirty="0" smtClean="0"/>
              <a:t> </a:t>
            </a:r>
            <a:r>
              <a:rPr lang="ru-RU" sz="2400" b="1" dirty="0" smtClean="0"/>
              <a:t> </a:t>
            </a:r>
            <a:r>
              <a:rPr lang="ru-RU" sz="2400" dirty="0" smtClean="0"/>
              <a:t>– </a:t>
            </a:r>
            <a:r>
              <a:rPr lang="uk-UA" sz="2400" dirty="0" smtClean="0"/>
              <a:t>транспорт </a:t>
            </a:r>
            <a:r>
              <a:rPr lang="uk-UA" sz="2400" dirty="0" err="1" smtClean="0"/>
              <a:t>используется</a:t>
            </a:r>
            <a:r>
              <a:rPr lang="uk-UA" sz="2400" dirty="0" smtClean="0"/>
              <a:t> </a:t>
            </a:r>
            <a:r>
              <a:rPr lang="uk-UA" sz="2400" dirty="0" err="1" smtClean="0"/>
              <a:t>если</a:t>
            </a:r>
            <a:r>
              <a:rPr lang="uk-UA" sz="2400" dirty="0" smtClean="0"/>
              <a:t> м</a:t>
            </a:r>
            <a:r>
              <a:rPr lang="ru-RU" sz="2400" dirty="0" smtClean="0"/>
              <a:t>ы </a:t>
            </a:r>
            <a:r>
              <a:rPr lang="ru-RU" sz="2400" dirty="0" err="1" smtClean="0"/>
              <a:t>работем</a:t>
            </a:r>
            <a:r>
              <a:rPr lang="ru-RU" sz="2400" dirty="0" smtClean="0"/>
              <a:t> с локальными сетями. 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sz="2400" b="1" dirty="0" err="1" smtClean="0"/>
              <a:t>Net.pipe</a:t>
            </a:r>
            <a:r>
              <a:rPr lang="ru-RU" sz="2400" b="1" dirty="0" smtClean="0"/>
              <a:t> </a:t>
            </a:r>
            <a:r>
              <a:rPr lang="ru-RU" sz="2400" dirty="0" smtClean="0"/>
              <a:t>– </a:t>
            </a:r>
            <a:r>
              <a:rPr lang="uk-UA" sz="2400" dirty="0" err="1" smtClean="0"/>
              <a:t>если</a:t>
            </a:r>
            <a:r>
              <a:rPr lang="ru-RU" sz="2400" dirty="0" smtClean="0"/>
              <a:t> мы используем </a:t>
            </a:r>
            <a:r>
              <a:rPr lang="en-US" sz="2400" dirty="0" smtClean="0"/>
              <a:t>inter process communications </a:t>
            </a:r>
            <a:r>
              <a:rPr lang="uk-UA" sz="2400" dirty="0" err="1" smtClean="0"/>
              <a:t>между</a:t>
            </a:r>
            <a:r>
              <a:rPr lang="uk-UA" sz="2400" dirty="0" smtClean="0"/>
              <a:t> </a:t>
            </a:r>
            <a:r>
              <a:rPr lang="uk-UA" sz="2400" dirty="0" err="1" smtClean="0"/>
              <a:t>процесное</a:t>
            </a:r>
            <a:r>
              <a:rPr lang="uk-UA" sz="2400" dirty="0" smtClean="0"/>
              <a:t> </a:t>
            </a:r>
            <a:r>
              <a:rPr lang="uk-UA" sz="2400" dirty="0" err="1" smtClean="0"/>
              <a:t>взаимодействие</a:t>
            </a:r>
            <a:r>
              <a:rPr lang="uk-UA" sz="2400" dirty="0" smtClean="0"/>
              <a:t>. </a:t>
            </a:r>
            <a:endParaRPr lang="ru-RU" sz="2400" dirty="0" smtClean="0"/>
          </a:p>
          <a:p>
            <a:pPr marL="457200" indent="-457200">
              <a:buFont typeface="Wingdings 3" charset="2"/>
              <a:buAutoNum type="arabicPeriod"/>
            </a:pPr>
            <a:r>
              <a:rPr lang="en-US" sz="2400" b="1" dirty="0" err="1" smtClean="0"/>
              <a:t>net.msmq</a:t>
            </a:r>
            <a:r>
              <a:rPr lang="ru-RU" sz="2400" dirty="0" smtClean="0"/>
              <a:t>– </a:t>
            </a:r>
            <a:r>
              <a:rPr lang="en-US" sz="2400" dirty="0" smtClean="0"/>
              <a:t> </a:t>
            </a:r>
            <a:r>
              <a:rPr lang="uk-UA" sz="2400" dirty="0" err="1" smtClean="0"/>
              <a:t>если</a:t>
            </a:r>
            <a:r>
              <a:rPr lang="uk-UA" sz="2400" dirty="0" smtClean="0"/>
              <a:t> </a:t>
            </a:r>
            <a:r>
              <a:rPr lang="uk-UA" sz="2400" dirty="0" err="1" smtClean="0"/>
              <a:t>хотим</a:t>
            </a:r>
            <a:r>
              <a:rPr lang="uk-UA" sz="2400" dirty="0" smtClean="0"/>
              <a:t> </a:t>
            </a:r>
            <a:r>
              <a:rPr lang="uk-UA" sz="2400" dirty="0" err="1" smtClean="0"/>
              <a:t>организовать</a:t>
            </a:r>
            <a:r>
              <a:rPr lang="uk-UA" sz="2400" dirty="0" smtClean="0"/>
              <a:t> </a:t>
            </a:r>
            <a:r>
              <a:rPr lang="uk-UA" sz="2400" dirty="0" err="1" smtClean="0"/>
              <a:t>некий</a:t>
            </a:r>
            <a:r>
              <a:rPr lang="uk-UA" sz="2400" dirty="0" smtClean="0"/>
              <a:t> аналог </a:t>
            </a:r>
            <a:r>
              <a:rPr lang="uk-UA" sz="2400" dirty="0" err="1" smtClean="0"/>
              <a:t>електронной</a:t>
            </a:r>
            <a:r>
              <a:rPr lang="uk-UA" sz="2400" dirty="0" smtClean="0"/>
              <a:t> </a:t>
            </a:r>
            <a:r>
              <a:rPr lang="uk-UA" sz="2400" dirty="0" err="1" smtClean="0"/>
              <a:t>пошт</a:t>
            </a:r>
            <a:r>
              <a:rPr lang="ru-RU" sz="2400" dirty="0" smtClean="0"/>
              <a:t>ы для приложений. Есть у людей </a:t>
            </a:r>
            <a:r>
              <a:rPr lang="ru-RU" sz="2400" dirty="0" err="1" smtClean="0"/>
              <a:t>електронная</a:t>
            </a:r>
            <a:r>
              <a:rPr lang="ru-RU" sz="2400" dirty="0" smtClean="0"/>
              <a:t> </a:t>
            </a:r>
            <a:r>
              <a:rPr lang="ru-RU" sz="2400" dirty="0" err="1" smtClean="0"/>
              <a:t>пошта</a:t>
            </a:r>
            <a:r>
              <a:rPr lang="ru-RU" sz="2400" dirty="0" smtClean="0"/>
              <a:t> и у </a:t>
            </a:r>
            <a:r>
              <a:rPr lang="ru-RU" sz="2400" dirty="0" err="1" smtClean="0"/>
              <a:t>програм</a:t>
            </a:r>
            <a:r>
              <a:rPr lang="ru-RU" sz="2400" dirty="0" smtClean="0"/>
              <a:t> тоже есть такие </a:t>
            </a:r>
            <a:r>
              <a:rPr lang="ru-RU" sz="2400" dirty="0" err="1" smtClean="0"/>
              <a:t>мехнызмы</a:t>
            </a:r>
            <a:r>
              <a:rPr lang="ru-RU" sz="2400" dirty="0" smtClean="0"/>
              <a:t> которые позволяют им строить некий аналог </a:t>
            </a:r>
            <a:r>
              <a:rPr lang="ru-RU" sz="2400" dirty="0" err="1" smtClean="0"/>
              <a:t>прошти</a:t>
            </a:r>
            <a:r>
              <a:rPr lang="ru-RU" sz="2400" dirty="0" smtClean="0"/>
              <a:t> ы это позволяет сделать технология </a:t>
            </a:r>
            <a:r>
              <a:rPr lang="en-US" sz="2400" dirty="0" err="1" smtClean="0"/>
              <a:t>msmq</a:t>
            </a:r>
            <a:r>
              <a:rPr lang="en-US" sz="2400" dirty="0" smtClean="0"/>
              <a:t> (</a:t>
            </a:r>
            <a:r>
              <a:rPr lang="en-US" sz="2400" dirty="0" err="1" smtClean="0"/>
              <a:t>Mictoslft</a:t>
            </a:r>
            <a:r>
              <a:rPr lang="en-US" sz="2400" dirty="0" smtClean="0"/>
              <a:t> Message </a:t>
            </a:r>
            <a:r>
              <a:rPr lang="en-US" sz="2400" dirty="0" err="1" smtClean="0"/>
              <a:t>ql</a:t>
            </a:r>
            <a:r>
              <a:rPr lang="en-US" sz="2400" dirty="0" smtClean="0"/>
              <a:t>)</a:t>
            </a:r>
            <a:endParaRPr lang="uk-UA" sz="2400" dirty="0" smtClean="0"/>
          </a:p>
        </p:txBody>
      </p:sp>
    </p:spTree>
    <p:extLst>
      <p:ext uri="{BB962C8B-B14F-4D97-AF65-F5344CB8AC3E}">
        <p14:creationId xmlns:p14="http://schemas.microsoft.com/office/powerpoint/2010/main" val="36609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13. Домашнее </a:t>
            </a:r>
            <a:r>
              <a:rPr lang="ru-RU" dirty="0"/>
              <a:t>задание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301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Переделать сервис таким, образом, чтобы не дублировать интерфейс </a:t>
            </a:r>
            <a:r>
              <a:rPr lang="en-US" sz="2400" dirty="0" smtClean="0"/>
              <a:t>Contract</a:t>
            </a:r>
            <a:r>
              <a:rPr lang="ru-RU" sz="2400" dirty="0" smtClean="0"/>
              <a:t>, а он </a:t>
            </a:r>
            <a:r>
              <a:rPr lang="uk-UA" sz="2400" dirty="0" err="1" smtClean="0"/>
              <a:t>подключался</a:t>
            </a:r>
            <a:r>
              <a:rPr lang="uk-UA" sz="2400" dirty="0" smtClean="0"/>
              <a:t> із </a:t>
            </a:r>
            <a:r>
              <a:rPr lang="uk-UA" sz="2400" dirty="0" err="1" smtClean="0"/>
              <a:t>отдельной</a:t>
            </a:r>
            <a:r>
              <a:rPr lang="uk-UA" sz="2400" dirty="0" smtClean="0"/>
              <a:t> </a:t>
            </a:r>
            <a:r>
              <a:rPr lang="uk-UA" sz="2400" dirty="0" err="1" smtClean="0"/>
              <a:t>библиотеки</a:t>
            </a:r>
            <a:r>
              <a:rPr lang="uk-UA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74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</a:t>
            </a:r>
            <a:r>
              <a:rPr lang="uk-UA" dirty="0" smtClean="0"/>
              <a:t> </a:t>
            </a:r>
            <a:r>
              <a:rPr lang="uk-UA" dirty="0"/>
              <a:t>Адреса </a:t>
            </a:r>
            <a:r>
              <a:rPr lang="en-US" dirty="0"/>
              <a:t>TCP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629" t="28743" r="23199" b="5097"/>
          <a:stretch/>
        </p:blipFill>
        <p:spPr>
          <a:xfrm>
            <a:off x="1019137" y="1109272"/>
            <a:ext cx="10173502" cy="541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uk-UA" dirty="0"/>
              <a:t>Адреса </a:t>
            </a:r>
            <a:r>
              <a:rPr lang="en-US" dirty="0"/>
              <a:t>HTTP</a:t>
            </a:r>
            <a:br>
              <a:rPr lang="en-US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386" t="24612" r="19322" b="5280"/>
          <a:stretch/>
        </p:blipFill>
        <p:spPr>
          <a:xfrm>
            <a:off x="653673" y="935641"/>
            <a:ext cx="10738625" cy="57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uk-UA" dirty="0"/>
              <a:t>Адреса </a:t>
            </a:r>
            <a:r>
              <a:rPr lang="en-US" dirty="0"/>
              <a:t>HTTP</a:t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err="1" smtClean="0"/>
              <a:t>Адресса</a:t>
            </a:r>
            <a:r>
              <a:rPr lang="uk-UA" sz="2400" b="1" dirty="0" smtClean="0"/>
              <a:t> </a:t>
            </a:r>
            <a:r>
              <a:rPr lang="en-US" sz="2400" b="1" dirty="0" smtClean="0"/>
              <a:t>http https</a:t>
            </a:r>
          </a:p>
          <a:p>
            <a:pPr marL="0" indent="0">
              <a:buFont typeface="Wingdings 3" charset="2"/>
              <a:buNone/>
            </a:pPr>
            <a:r>
              <a:rPr lang="uk-UA" sz="2400" b="1" dirty="0" smtClean="0"/>
              <a:t>Адреса </a:t>
            </a:r>
            <a:r>
              <a:rPr lang="en-US" sz="2400" b="1" dirty="0" smtClean="0"/>
              <a:t>http </a:t>
            </a:r>
            <a:r>
              <a:rPr lang="uk-UA" sz="2400" b="1" dirty="0" smtClean="0"/>
              <a:t>об</a:t>
            </a:r>
            <a:r>
              <a:rPr lang="ru-RU" sz="2400" b="1" dirty="0" err="1" smtClean="0"/>
              <a:t>ычно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используються</a:t>
            </a:r>
            <a:r>
              <a:rPr lang="ru-RU" sz="2400" b="1" dirty="0" smtClean="0"/>
              <a:t> службами </a:t>
            </a:r>
            <a:r>
              <a:rPr lang="ru-RU" sz="2400" b="1" dirty="0" err="1" smtClean="0"/>
              <a:t>размыщенными</a:t>
            </a:r>
            <a:r>
              <a:rPr lang="ru-RU" sz="2400" b="1" dirty="0" smtClean="0"/>
              <a:t> в интернет. </a:t>
            </a:r>
            <a:r>
              <a:rPr lang="en-US" sz="2400" b="1" dirty="0" smtClean="0"/>
              <a:t>https (hipper text transfer protocol </a:t>
            </a:r>
            <a:r>
              <a:rPr lang="en-US" sz="2400" b="1" dirty="0" err="1" smtClean="0"/>
              <a:t>securia</a:t>
            </a:r>
            <a:r>
              <a:rPr lang="en-US" sz="2400" b="1" dirty="0" smtClean="0"/>
              <a:t>) </a:t>
            </a:r>
            <a:r>
              <a:rPr lang="uk-UA" sz="2400" b="1" dirty="0" err="1" smtClean="0"/>
              <a:t>тоисть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расширение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протокола</a:t>
            </a:r>
            <a:r>
              <a:rPr lang="uk-UA" sz="2400" b="1" dirty="0" smtClean="0"/>
              <a:t> </a:t>
            </a:r>
            <a:r>
              <a:rPr lang="en-US" sz="2400" b="1" dirty="0" smtClean="0"/>
              <a:t>http </a:t>
            </a:r>
            <a:r>
              <a:rPr lang="uk-UA" sz="2400" b="1" dirty="0" err="1" smtClean="0"/>
              <a:t>которое</a:t>
            </a:r>
            <a:r>
              <a:rPr lang="uk-UA" sz="2400" b="1" dirty="0" smtClean="0"/>
              <a:t> </a:t>
            </a:r>
            <a:r>
              <a:rPr lang="uk-UA" sz="2400" b="1" dirty="0" err="1" smtClean="0"/>
              <a:t>поддерж</a:t>
            </a:r>
            <a:r>
              <a:rPr lang="ru-RU" sz="2400" b="1" dirty="0" err="1" smtClean="0"/>
              <a:t>ывает</a:t>
            </a:r>
            <a:r>
              <a:rPr lang="ru-RU" sz="2400" b="1" dirty="0" smtClean="0"/>
              <a:t> шифрование и данные передаваемые по протоколу </a:t>
            </a:r>
            <a:r>
              <a:rPr lang="en-US" sz="2400" b="1" dirty="0" smtClean="0"/>
              <a:t>http </a:t>
            </a:r>
            <a:r>
              <a:rPr lang="uk-UA" sz="2400" b="1" dirty="0" err="1" smtClean="0"/>
              <a:t>упаков</a:t>
            </a:r>
            <a:r>
              <a:rPr lang="ru-RU" sz="2400" b="1" dirty="0" err="1" smtClean="0"/>
              <a:t>ываются</a:t>
            </a:r>
            <a:r>
              <a:rPr lang="ru-RU" sz="2400" b="1" dirty="0" smtClean="0"/>
              <a:t> в криптографический протокол </a:t>
            </a:r>
            <a:r>
              <a:rPr lang="en-US" sz="2400" b="1" dirty="0" err="1" smtClean="0"/>
              <a:t>ssl</a:t>
            </a:r>
            <a:r>
              <a:rPr lang="en-US" sz="2400" b="1" dirty="0" smtClean="0"/>
              <a:t> </a:t>
            </a:r>
            <a:r>
              <a:rPr lang="ru-RU" sz="2400" b="1" dirty="0" smtClean="0"/>
              <a:t>или </a:t>
            </a:r>
            <a:r>
              <a:rPr lang="en-US" sz="2400" b="1" dirty="0" err="1" smtClean="0"/>
              <a:t>tls</a:t>
            </a:r>
            <a:r>
              <a:rPr lang="en-US" sz="2400" b="1" dirty="0" smtClean="0"/>
              <a:t>. </a:t>
            </a:r>
            <a:r>
              <a:rPr lang="uk-UA" sz="2400" b="1" dirty="0" smtClean="0"/>
              <a:t>Тем сам</a:t>
            </a:r>
            <a:r>
              <a:rPr lang="ru-RU" sz="2400" b="1" dirty="0" err="1" smtClean="0"/>
              <a:t>ым</a:t>
            </a:r>
            <a:r>
              <a:rPr lang="ru-RU" sz="2400" b="1" dirty="0" smtClean="0"/>
              <a:t> </a:t>
            </a:r>
            <a:r>
              <a:rPr lang="ru-RU" sz="2400" b="1" dirty="0" err="1" smtClean="0"/>
              <a:t>обесечивается</a:t>
            </a:r>
            <a:r>
              <a:rPr lang="ru-RU" sz="2400" b="1" dirty="0" smtClean="0"/>
              <a:t> защита этих данных.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9624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2</a:t>
            </a:r>
            <a:r>
              <a:rPr lang="en-US" dirty="0" smtClean="0"/>
              <a:t>. </a:t>
            </a:r>
            <a:r>
              <a:rPr lang="uk-UA" dirty="0"/>
              <a:t>Адреса </a:t>
            </a:r>
            <a:r>
              <a:rPr lang="en-US" dirty="0"/>
              <a:t>IPC</a:t>
            </a:r>
            <a:r>
              <a:rPr lang="ru-RU" dirty="0"/>
              <a:t/>
            </a:r>
            <a:br>
              <a:rPr lang="ru-RU" dirty="0"/>
            </a:br>
            <a:endParaRPr lang="uk-UA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873" t="21753" r="14119" b="11271"/>
          <a:stretch/>
        </p:blipFill>
        <p:spPr>
          <a:xfrm>
            <a:off x="470210" y="1109272"/>
            <a:ext cx="1138539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2</a:t>
            </a:r>
            <a:r>
              <a:rPr lang="ru-RU" dirty="0" smtClean="0"/>
              <a:t>. </a:t>
            </a:r>
            <a:r>
              <a:rPr lang="uk-UA" dirty="0"/>
              <a:t>Адреса </a:t>
            </a:r>
            <a:r>
              <a:rPr lang="en-US" dirty="0" smtClean="0"/>
              <a:t>IPC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10524" y="1109272"/>
            <a:ext cx="11510830" cy="3662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err="1" smtClean="0"/>
              <a:t>Адресса</a:t>
            </a:r>
            <a:r>
              <a:rPr lang="uk-UA" sz="2400" b="1" dirty="0" smtClean="0"/>
              <a:t> </a:t>
            </a:r>
            <a:r>
              <a:rPr lang="en-US" sz="2400" b="1" dirty="0" err="1" smtClean="0"/>
              <a:t>ipc</a:t>
            </a:r>
            <a:endParaRPr lang="en-US" sz="2400" b="1" dirty="0" smtClean="0"/>
          </a:p>
          <a:p>
            <a:pPr marL="0" indent="0">
              <a:buFont typeface="Wingdings 3" charset="2"/>
              <a:buNone/>
            </a:pPr>
            <a:r>
              <a:rPr lang="ru-RU" sz="2400" dirty="0" smtClean="0"/>
              <a:t>Транспортные схемы для </a:t>
            </a:r>
            <a:r>
              <a:rPr lang="ru-RU" sz="2400" dirty="0" err="1" smtClean="0"/>
              <a:t>межпроцесных</a:t>
            </a:r>
            <a:r>
              <a:rPr lang="ru-RU" sz="2400" dirty="0" smtClean="0"/>
              <a:t> взаимодействий </a:t>
            </a:r>
            <a:r>
              <a:rPr lang="en-US" sz="2400" dirty="0" smtClean="0"/>
              <a:t>inter process communication. </a:t>
            </a:r>
            <a:r>
              <a:rPr lang="en-US" sz="2400" b="1" dirty="0" smtClean="0"/>
              <a:t>IPC</a:t>
            </a:r>
            <a:r>
              <a:rPr lang="en-US" sz="2400" dirty="0" smtClean="0"/>
              <a:t> </a:t>
            </a:r>
            <a:r>
              <a:rPr lang="uk-UA" sz="2400" dirty="0" err="1" smtClean="0"/>
              <a:t>представляет</a:t>
            </a:r>
            <a:r>
              <a:rPr lang="uk-UA" sz="2400" dirty="0" smtClean="0"/>
              <a:t> </a:t>
            </a:r>
            <a:r>
              <a:rPr lang="uk-UA" sz="2400" dirty="0" err="1" smtClean="0"/>
              <a:t>собой</a:t>
            </a:r>
            <a:r>
              <a:rPr lang="uk-UA" sz="2400" dirty="0" smtClean="0"/>
              <a:t> набор </a:t>
            </a:r>
            <a:r>
              <a:rPr lang="uk-UA" sz="2400" dirty="0" err="1" smtClean="0"/>
              <a:t>спосбов</a:t>
            </a:r>
            <a:r>
              <a:rPr lang="uk-UA" sz="2400" dirty="0" smtClean="0"/>
              <a:t> для </a:t>
            </a:r>
            <a:r>
              <a:rPr lang="uk-UA" sz="2400" dirty="0" err="1" smtClean="0"/>
              <a:t>обемена</a:t>
            </a:r>
            <a:r>
              <a:rPr lang="uk-UA" sz="2400" dirty="0" smtClean="0"/>
              <a:t> </a:t>
            </a:r>
            <a:r>
              <a:rPr lang="uk-UA" sz="2400" dirty="0" err="1" smtClean="0"/>
              <a:t>данными</a:t>
            </a:r>
            <a:r>
              <a:rPr lang="uk-UA" sz="2400" dirty="0" smtClean="0"/>
              <a:t> </a:t>
            </a:r>
            <a:r>
              <a:rPr lang="uk-UA" sz="2400" dirty="0" err="1" smtClean="0"/>
              <a:t>между</a:t>
            </a:r>
            <a:r>
              <a:rPr lang="uk-UA" sz="2400" dirty="0" smtClean="0"/>
              <a:t> </a:t>
            </a:r>
            <a:r>
              <a:rPr lang="uk-UA" sz="2400" dirty="0" err="1" smtClean="0"/>
              <a:t>множеством</a:t>
            </a:r>
            <a:r>
              <a:rPr lang="uk-UA" sz="2400" dirty="0" smtClean="0"/>
              <a:t> </a:t>
            </a:r>
            <a:r>
              <a:rPr lang="uk-UA" sz="2400" dirty="0" err="1" smtClean="0"/>
              <a:t>потоков</a:t>
            </a:r>
            <a:r>
              <a:rPr lang="uk-UA" sz="2400" dirty="0" smtClean="0"/>
              <a:t> в </a:t>
            </a:r>
            <a:r>
              <a:rPr lang="uk-UA" sz="2400" dirty="0" err="1" smtClean="0"/>
              <a:t>одном</a:t>
            </a:r>
            <a:r>
              <a:rPr lang="uk-UA" sz="2400" dirty="0" smtClean="0"/>
              <a:t> </a:t>
            </a:r>
            <a:r>
              <a:rPr lang="uk-UA" sz="2400" dirty="0" err="1" smtClean="0"/>
              <a:t>или</a:t>
            </a:r>
            <a:r>
              <a:rPr lang="uk-UA" sz="2400" dirty="0" smtClean="0"/>
              <a:t> </a:t>
            </a:r>
            <a:r>
              <a:rPr lang="uk-UA" sz="2400" dirty="0" err="1" smtClean="0"/>
              <a:t>более</a:t>
            </a:r>
            <a:r>
              <a:rPr lang="uk-UA" sz="2400" dirty="0" smtClean="0"/>
              <a:t> </a:t>
            </a:r>
            <a:r>
              <a:rPr lang="uk-UA" sz="2400" dirty="0" err="1" smtClean="0"/>
              <a:t>процесов</a:t>
            </a:r>
            <a:r>
              <a:rPr lang="uk-UA" sz="2400" dirty="0" smtClean="0"/>
              <a:t>. </a:t>
            </a:r>
            <a:r>
              <a:rPr lang="uk-UA" sz="2400" dirty="0" err="1" smtClean="0"/>
              <a:t>Процесы</a:t>
            </a:r>
            <a:r>
              <a:rPr lang="uk-UA" sz="2400" dirty="0" smtClean="0"/>
              <a:t> </a:t>
            </a:r>
            <a:r>
              <a:rPr lang="uk-UA" sz="2400" dirty="0" err="1" smtClean="0"/>
              <a:t>могут</a:t>
            </a:r>
            <a:r>
              <a:rPr lang="uk-UA" sz="2400" dirty="0" smtClean="0"/>
              <a:t> </a:t>
            </a:r>
            <a:r>
              <a:rPr lang="uk-UA" sz="2400" dirty="0" err="1" smtClean="0"/>
              <a:t>быть</a:t>
            </a:r>
            <a:r>
              <a:rPr lang="uk-UA" sz="2400" dirty="0" smtClean="0"/>
              <a:t> </a:t>
            </a:r>
            <a:r>
              <a:rPr lang="uk-UA" sz="2400" dirty="0" err="1" smtClean="0"/>
              <a:t>запущенны</a:t>
            </a:r>
            <a:r>
              <a:rPr lang="uk-UA" sz="2400" dirty="0" smtClean="0"/>
              <a:t> на </a:t>
            </a:r>
            <a:r>
              <a:rPr lang="uk-UA" sz="2400" dirty="0" err="1" smtClean="0"/>
              <a:t>одном</a:t>
            </a:r>
            <a:r>
              <a:rPr lang="uk-UA" sz="2400" dirty="0" smtClean="0"/>
              <a:t> </a:t>
            </a:r>
            <a:r>
              <a:rPr lang="uk-UA" sz="2400" dirty="0" err="1" smtClean="0"/>
              <a:t>компютере</a:t>
            </a:r>
            <a:r>
              <a:rPr lang="uk-UA" sz="2400" dirty="0" smtClean="0"/>
              <a:t>. </a:t>
            </a:r>
            <a:r>
              <a:rPr lang="uk-UA" sz="2400" dirty="0" err="1" smtClean="0"/>
              <a:t>Если</a:t>
            </a:r>
            <a:r>
              <a:rPr lang="uk-UA" sz="2400" dirty="0" smtClean="0"/>
              <a:t> </a:t>
            </a:r>
            <a:r>
              <a:rPr lang="uk-UA" sz="2400" dirty="0" err="1" smtClean="0"/>
              <a:t>нужно</a:t>
            </a:r>
            <a:r>
              <a:rPr lang="uk-UA" sz="2400" dirty="0" smtClean="0"/>
              <a:t> </a:t>
            </a:r>
            <a:r>
              <a:rPr lang="uk-UA" sz="2400" dirty="0" err="1" smtClean="0"/>
              <a:t>налажывать</a:t>
            </a:r>
            <a:r>
              <a:rPr lang="uk-UA" sz="2400" dirty="0" smtClean="0"/>
              <a:t> </a:t>
            </a:r>
            <a:r>
              <a:rPr lang="uk-UA" sz="2400" dirty="0" err="1" smtClean="0"/>
              <a:t>межпроцесное</a:t>
            </a:r>
            <a:r>
              <a:rPr lang="uk-UA" sz="2400" dirty="0" smtClean="0"/>
              <a:t> </a:t>
            </a:r>
            <a:r>
              <a:rPr lang="uk-UA" sz="2400" dirty="0" err="1" smtClean="0"/>
              <a:t>взаимодействий</a:t>
            </a:r>
            <a:r>
              <a:rPr lang="uk-UA" sz="2400" dirty="0" smtClean="0"/>
              <a:t> </a:t>
            </a:r>
            <a:r>
              <a:rPr lang="en-US" sz="2400" dirty="0" smtClean="0"/>
              <a:t>WCF </a:t>
            </a:r>
            <a:r>
              <a:rPr lang="uk-UA" sz="2400" dirty="0" err="1" smtClean="0"/>
              <a:t>обьеденил</a:t>
            </a:r>
            <a:r>
              <a:rPr lang="uk-UA" sz="2400" dirty="0" smtClean="0"/>
              <a:t> все </a:t>
            </a:r>
            <a:r>
              <a:rPr lang="uk-UA" sz="2400" dirty="0" err="1" smtClean="0"/>
              <a:t>технлогии</a:t>
            </a:r>
            <a:r>
              <a:rPr lang="uk-UA" sz="2400" dirty="0" smtClean="0"/>
              <a:t> и </a:t>
            </a:r>
            <a:r>
              <a:rPr lang="uk-UA" sz="2400" dirty="0" err="1" smtClean="0"/>
              <a:t>создали</a:t>
            </a:r>
            <a:r>
              <a:rPr lang="uk-UA" sz="2400" dirty="0" smtClean="0"/>
              <a:t> </a:t>
            </a:r>
            <a:r>
              <a:rPr lang="uk-UA" sz="2400" dirty="0" err="1" smtClean="0"/>
              <a:t>транспортную</a:t>
            </a:r>
            <a:r>
              <a:rPr lang="uk-UA" sz="2400" dirty="0" smtClean="0"/>
              <a:t> схему </a:t>
            </a:r>
            <a:r>
              <a:rPr lang="en-US" sz="2400" b="1" dirty="0" err="1" smtClean="0"/>
              <a:t>net.pipe</a:t>
            </a:r>
            <a:r>
              <a:rPr lang="en-US" sz="2400" dirty="0"/>
              <a:t>.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3924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18901</TotalTime>
  <Words>855</Words>
  <Application>Microsoft Office PowerPoint</Application>
  <PresentationFormat>Широкоэкранный</PresentationFormat>
  <Paragraphs>79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Century Gothic</vt:lpstr>
      <vt:lpstr>Wingdings 3</vt:lpstr>
      <vt:lpstr>Ион</vt:lpstr>
      <vt:lpstr>2. Конфигурирование и хостинг  сервисов WCF</vt:lpstr>
      <vt:lpstr>1. Конечная точка (Endpoint)</vt:lpstr>
      <vt:lpstr>2. Адреса  </vt:lpstr>
      <vt:lpstr>2. Адреса  </vt:lpstr>
      <vt:lpstr>2. Адреса TCP  </vt:lpstr>
      <vt:lpstr>2. Адреса HTTP </vt:lpstr>
      <vt:lpstr>2. Адреса HTTP </vt:lpstr>
      <vt:lpstr>2. Адреса IPC </vt:lpstr>
      <vt:lpstr>2. Адреса IPC </vt:lpstr>
      <vt:lpstr>2. Адреса MSMQ </vt:lpstr>
      <vt:lpstr>2. Адреса MSMQ </vt:lpstr>
      <vt:lpstr>2. Адреса P2P  </vt:lpstr>
      <vt:lpstr>2. Адреса P2P </vt:lpstr>
      <vt:lpstr>3. Привязки  </vt:lpstr>
      <vt:lpstr>3. Привязки </vt:lpstr>
      <vt:lpstr>4. Контракты </vt:lpstr>
      <vt:lpstr>4. Контракты </vt:lpstr>
      <vt:lpstr>5. Хостинг  </vt:lpstr>
      <vt:lpstr>5. Хостинг  </vt:lpstr>
      <vt:lpstr>6. Варианты хостинга   </vt:lpstr>
      <vt:lpstr>6. Варианты хостинга</vt:lpstr>
      <vt:lpstr>6. Варианты хостинга Приклад (001_WCF_Console_Code) </vt:lpstr>
      <vt:lpstr>6. Варианты хостинга Приклад (005_WCF WPFHost_Code)   </vt:lpstr>
      <vt:lpstr>6. Варианты хостинга Приклад (005_WCF WPFHost_Code)   </vt:lpstr>
      <vt:lpstr>6. Варианты хостинга Приклад (006_WCF WPFHost_Code)   </vt:lpstr>
      <vt:lpstr>6. Варианты хостинга Приклад (008_ServiceNT_Host)   </vt:lpstr>
      <vt:lpstr>6. Варианты хостинга Приклад (008_ServiceNT_Host)   </vt:lpstr>
      <vt:lpstr>6. Варианты хостинга Приклад (008_ServiceNT_Host)   </vt:lpstr>
      <vt:lpstr>6. Варианты хостинга Приклад (008_ServiceNT_Host)   </vt:lpstr>
      <vt:lpstr>6. Варианты хостинга Приклад (009_IIS_Host_SVC_DLL)   </vt:lpstr>
      <vt:lpstr>6. Варианты хостинга Приклад (009_IIS_Host_SVC_DLL)   </vt:lpstr>
      <vt:lpstr>6. Варианты хостинга Приклад (009_IIS_Host_SVC_DLL)   </vt:lpstr>
      <vt:lpstr>6. Варианты хостинга Приклад (009_IIS_Host_SVC_DLL)   </vt:lpstr>
      <vt:lpstr>6. Варианты хостинга Приклад (009_IIS_Host_SVC_DLL)   </vt:lpstr>
      <vt:lpstr>6. Варианты хостинга Приклад (009_IIS_Host_SVC_DLL)   </vt:lpstr>
      <vt:lpstr>6. Варианты хостинга Приклад (010_IIS_Host_SVC_OpenCode)   </vt:lpstr>
      <vt:lpstr>6. Варианты хостинга Приклад (011_WAS_Host)   </vt:lpstr>
      <vt:lpstr>6. Варианты хостинга Приклад (011_WAS_Host)   </vt:lpstr>
      <vt:lpstr>6. Варианты хостинга Приклад (011_WAS_Host)   </vt:lpstr>
      <vt:lpstr>13. Домашнее задание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Стек технології ASP.NET</dc:title>
  <dc:creator>Novak</dc:creator>
  <cp:lastModifiedBy>Novak</cp:lastModifiedBy>
  <cp:revision>477</cp:revision>
  <dcterms:created xsi:type="dcterms:W3CDTF">2015-08-14T20:23:11Z</dcterms:created>
  <dcterms:modified xsi:type="dcterms:W3CDTF">2016-02-13T10:40:43Z</dcterms:modified>
</cp:coreProperties>
</file>